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24"/>
  </p:notesMasterIdLst>
  <p:sldIdLst>
    <p:sldId id="1535" r:id="rId5"/>
    <p:sldId id="1553" r:id="rId6"/>
    <p:sldId id="1537" r:id="rId7"/>
    <p:sldId id="1540" r:id="rId8"/>
    <p:sldId id="1539" r:id="rId9"/>
    <p:sldId id="1541" r:id="rId10"/>
    <p:sldId id="1545" r:id="rId11"/>
    <p:sldId id="1548" r:id="rId12"/>
    <p:sldId id="1546" r:id="rId13"/>
    <p:sldId id="1549" r:id="rId14"/>
    <p:sldId id="1550" r:id="rId15"/>
    <p:sldId id="1554" r:id="rId16"/>
    <p:sldId id="1547" r:id="rId17"/>
    <p:sldId id="1555" r:id="rId18"/>
    <p:sldId id="1556" r:id="rId19"/>
    <p:sldId id="1557" r:id="rId20"/>
    <p:sldId id="1558" r:id="rId21"/>
    <p:sldId id="1559" r:id="rId22"/>
    <p:sldId id="153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C1115"/>
    <a:srgbClr val="28283F"/>
    <a:srgbClr val="25243A"/>
    <a:srgbClr val="27263C"/>
    <a:srgbClr val="CD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82898E-0466-48FB-BC6A-5406991DBF60}" v="22" dt="2020-11-23T17:03:33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-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E631-EC6C-4D82-A71C-0148F5F37482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A3605-7A28-403B-8AF8-3C2A1E664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E038C2-4064-4DF4-A90B-1932C052F5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0"/>
            <a:ext cx="12374880" cy="7734300"/>
          </a:xfrm>
          <a:prstGeom prst="rect">
            <a:avLst/>
          </a:prstGeom>
          <a:noFill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01607AE-A603-4C8C-92B6-8852FD37DAD2}"/>
              </a:ext>
            </a:extLst>
          </p:cNvPr>
          <p:cNvGrpSpPr/>
          <p:nvPr userDrawn="1"/>
        </p:nvGrpSpPr>
        <p:grpSpPr>
          <a:xfrm>
            <a:off x="573654" y="326380"/>
            <a:ext cx="2911926" cy="1364308"/>
            <a:chOff x="573654" y="326380"/>
            <a:chExt cx="2911926" cy="13643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A4C06D-0129-4AC1-9061-D2B7A1C81C2F}"/>
                </a:ext>
              </a:extLst>
            </p:cNvPr>
            <p:cNvGrpSpPr/>
            <p:nvPr userDrawn="1"/>
          </p:nvGrpSpPr>
          <p:grpSpPr>
            <a:xfrm>
              <a:off x="573654" y="326380"/>
              <a:ext cx="1418095" cy="1364308"/>
              <a:chOff x="573654" y="326380"/>
              <a:chExt cx="1418095" cy="1364308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B3A3084-66C0-4DA3-8C0F-19BA3A769662}"/>
                  </a:ext>
                </a:extLst>
              </p:cNvPr>
              <p:cNvCxnSpPr/>
              <p:nvPr userDrawn="1"/>
            </p:nvCxnSpPr>
            <p:spPr>
              <a:xfrm>
                <a:off x="573654" y="356462"/>
                <a:ext cx="1418095" cy="0"/>
              </a:xfrm>
              <a:prstGeom prst="line">
                <a:avLst/>
              </a:prstGeom>
              <a:ln w="7620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71AE9CD-C337-48F0-A5AC-705F9308D339}"/>
                  </a:ext>
                </a:extLst>
              </p:cNvPr>
              <p:cNvCxnSpPr/>
              <p:nvPr userDrawn="1"/>
            </p:nvCxnSpPr>
            <p:spPr>
              <a:xfrm>
                <a:off x="573654" y="1690688"/>
                <a:ext cx="1418095" cy="0"/>
              </a:xfrm>
              <a:prstGeom prst="line">
                <a:avLst/>
              </a:prstGeom>
              <a:ln w="7620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8A7D4E2-07C0-483C-AD92-25385E84FC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2184" y="326380"/>
                <a:ext cx="0" cy="1364308"/>
              </a:xfrm>
              <a:prstGeom prst="line">
                <a:avLst/>
              </a:prstGeom>
              <a:ln w="7620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1BB3A1-3070-4A7E-8978-AA3CEA8F2FEB}"/>
                </a:ext>
              </a:extLst>
            </p:cNvPr>
            <p:cNvSpPr txBox="1"/>
            <p:nvPr userDrawn="1"/>
          </p:nvSpPr>
          <p:spPr>
            <a:xfrm>
              <a:off x="866850" y="408369"/>
              <a:ext cx="261873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@PowerBIEspanol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Virtual Conf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2020</a:t>
              </a:r>
              <a:endParaRPr lang="es-E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F2D6736-4289-427C-941A-ACC0E79E4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2"/>
          <a:stretch/>
        </p:blipFill>
        <p:spPr>
          <a:xfrm>
            <a:off x="10115550" y="0"/>
            <a:ext cx="2167889" cy="773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C08A4-82EE-4079-A75A-8EEEF48DAA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50" y="187642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/>
              <a:t>Buenas prácticas de visualización y de navegación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B1812-9748-43DB-80A5-9940F1F8BD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4482307"/>
            <a:ext cx="9144000" cy="1655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Dhania </a:t>
            </a:r>
            <a:r>
              <a:rPr lang="en-US" dirty="0" err="1"/>
              <a:t>Mamodaly</a:t>
            </a:r>
            <a:r>
              <a:rPr lang="en-US" dirty="0"/>
              <a:t> &amp; Salvador Ramos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249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BC51-B874-4226-BA9C-8E04710B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77858-CD4E-4E77-826F-8C9F16A44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CCFCC-EB8D-4F0E-9777-94EBA7D1D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191C7-43E6-4421-9FE5-70482B8A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4549-5A8C-4D62-9786-2554AF6B4A49}" type="datetimeFigureOut">
              <a:rPr lang="es-ES" smtClean="0"/>
              <a:t>24/11/2020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E2B02-5168-441C-B9C8-3FAB2081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30B1C-ABFA-4DBB-8AAD-3C4161AF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2C38C1-4583-40A1-8A71-60E8E69370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674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28B9-C01D-4CE2-8C52-3C08F02A3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36D20A-7DED-4BC0-8F36-03E3618740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8F5BF-C393-485A-AFDF-EB0FECAA8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DD28B-2422-4AD3-B940-73FDD0F7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4549-5A8C-4D62-9786-2554AF6B4A49}" type="datetimeFigureOut">
              <a:rPr lang="es-ES" smtClean="0"/>
              <a:t>24/11/2020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01E5D-B7E4-45C8-B335-86F59F2C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9010C-4541-43D8-A303-00C436A3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2C38C1-4583-40A1-8A71-60E8E69370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880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E4F8-75B4-4195-8CF5-D693666F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05CC9-40F6-461A-A9F6-1F9505088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D1ABE-D0EF-4136-BBD8-102697C1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4549-5A8C-4D62-9786-2554AF6B4A49}" type="datetimeFigureOut">
              <a:rPr lang="es-ES" smtClean="0"/>
              <a:t>24/11/2020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5786-9407-4795-B539-87163673B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5279E-CD30-4A62-825C-FB4466AF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2C38C1-4583-40A1-8A71-60E8E69370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215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1FFE46-E99B-48BC-AB99-A412DCD07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9D860-9F90-4E92-A0BC-9E5A8D0C0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554A8-D81B-4BF9-96DB-DD2129445C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4549-5A8C-4D62-9786-2554AF6B4A49}" type="datetimeFigureOut">
              <a:rPr lang="es-ES" smtClean="0"/>
              <a:t>24/11/2020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72D9-2D94-4B74-A23F-BF78FC41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AA6E3-27E4-43BD-AD6A-80D190EC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2C38C1-4583-40A1-8A71-60E8E69370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9060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F2010-6B8D-4FE7-8CAC-C19A8683E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656" y="1376363"/>
            <a:ext cx="532833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270D-78EB-4997-9A4A-FE1D005CD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56" y="2200275"/>
            <a:ext cx="5328331" cy="3632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A9FA3-13CB-48CE-A7DF-92B3BA737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1" y="1376363"/>
            <a:ext cx="532833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B188D-E567-4789-817A-663ECBA36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1" y="2200275"/>
            <a:ext cx="5328331" cy="3632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2320093-9B9F-40CF-8B5E-EDE68044F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56" y="198866"/>
            <a:ext cx="10871201" cy="1008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67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AA0E-091B-41DC-8321-3CA553B9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5836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8978-1196-460D-84A1-B2510DEC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585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E4C0AB-9817-4DBA-8B8E-398996029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0"/>
            <a:ext cx="12374880" cy="7734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6396F-34D3-4F38-A2AC-189FF9BF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2"/>
          <a:stretch/>
        </p:blipFill>
        <p:spPr>
          <a:xfrm>
            <a:off x="10128545" y="-21431"/>
            <a:ext cx="2167889" cy="77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5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E4C0AB-9817-4DBA-8B8E-398996029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0"/>
            <a:ext cx="12374880" cy="7734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6396F-34D3-4F38-A2AC-189FF9BF7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2"/>
          <a:stretch/>
        </p:blipFill>
        <p:spPr>
          <a:xfrm>
            <a:off x="10115550" y="0"/>
            <a:ext cx="2167889" cy="7734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42D1F4-0E32-46C6-B985-207131DEDEA6}"/>
              </a:ext>
            </a:extLst>
          </p:cNvPr>
          <p:cNvSpPr txBox="1">
            <a:spLocks/>
          </p:cNvSpPr>
          <p:nvPr userDrawn="1"/>
        </p:nvSpPr>
        <p:spPr>
          <a:xfrm>
            <a:off x="1906173" y="84303"/>
            <a:ext cx="89017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¡Gracias a los sponsors!</a:t>
            </a:r>
            <a:endParaRPr lang="es-ES" sz="6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7321F-4CE9-43C0-82CA-DCC379A391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71" y="1245638"/>
            <a:ext cx="4374463" cy="1473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80AC5-054A-446B-96D1-A806ADEA7D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01" y="1270966"/>
            <a:ext cx="3421578" cy="1325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E8C5A4-BAC1-45C7-967E-8B4F73CAA6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3" y="4439890"/>
            <a:ext cx="1631292" cy="13255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6EE65F-3AF6-46A6-9EEB-E169E58477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9" y="2897835"/>
            <a:ext cx="1324183" cy="145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DA6AE3-4545-4B10-AECC-6150273F379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5" y="2895812"/>
            <a:ext cx="2389749" cy="13255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B85D01-D965-463C-9857-E5E0BB95753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370" y="4771789"/>
            <a:ext cx="3487037" cy="8785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F760F4-328D-4A34-B4EC-4AC53E77EBF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844" y="3725695"/>
            <a:ext cx="2808515" cy="2702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393863-86BF-4FED-9FC8-8CE47575332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35" y="5765454"/>
            <a:ext cx="2797221" cy="10463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6401B1-9EE2-4060-B5FE-031FBE502C3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50" y="5362029"/>
            <a:ext cx="3771656" cy="1690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B48A3B-F5A0-41AB-AE1F-C1FBB2DE59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026" y="2895812"/>
            <a:ext cx="2353236" cy="13586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B4D680-E4F5-4275-913C-38DDE39712D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78" y="1092546"/>
            <a:ext cx="1629640" cy="16262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4ADE73-9AFE-4BAA-B39C-FEAFE8149AA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419" y="4380823"/>
            <a:ext cx="1422450" cy="16604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D7104A-A586-43BE-8FED-E00399BF6C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33" y="2901223"/>
            <a:ext cx="1990577" cy="139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BC10-4ADE-4EE0-B26E-8B4645821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77492-3373-46DE-BD4F-1BFD7FDD2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827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B5373-1A79-46D4-849C-642752DAB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473E6-41A2-4952-9C99-42E46469B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28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BC87-78F7-4CA2-834D-AA99893F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C517-60DF-4388-ABA7-79F0C3842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0146C-4142-44DF-8510-9816AF708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583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FFA7-6B46-465F-B364-038C3251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325B6-55A3-40A4-969D-3EE793F45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91D63-C82B-4AE1-9597-F837998B2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A93A2-8D7A-4BEE-BA43-4E0078893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06A71-2FBA-4581-92C4-097E443CA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930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47CE-74F6-4E33-88EF-7B819F969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987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FEE61-6831-4012-BBEA-483C8929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D4549-5A8C-4D62-9786-2554AF6B4A49}" type="datetimeFigureOut">
              <a:rPr lang="es-ES" smtClean="0"/>
              <a:t>24/11/2020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0F615-BB71-484C-95FF-7DA9BDCA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0897D-A1AB-43E0-9CB1-07642BCEC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2C38C1-4583-40A1-8A71-60E8E69370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26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EAB651E-1C40-4082-B878-40DA08E36D55}"/>
              </a:ext>
            </a:extLst>
          </p:cNvPr>
          <p:cNvGrpSpPr/>
          <p:nvPr userDrawn="1"/>
        </p:nvGrpSpPr>
        <p:grpSpPr>
          <a:xfrm>
            <a:off x="51540" y="6242727"/>
            <a:ext cx="1111572" cy="523103"/>
            <a:chOff x="515802" y="326380"/>
            <a:chExt cx="2899099" cy="136430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BA9A02-4074-4DF8-8678-823AD71C8025}"/>
                </a:ext>
              </a:extLst>
            </p:cNvPr>
            <p:cNvGrpSpPr/>
            <p:nvPr userDrawn="1"/>
          </p:nvGrpSpPr>
          <p:grpSpPr>
            <a:xfrm>
              <a:off x="515802" y="326380"/>
              <a:ext cx="1475947" cy="1364308"/>
              <a:chOff x="515802" y="326380"/>
              <a:chExt cx="1475947" cy="1364308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CDA7F35-0489-450F-B44C-CC535057B46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5802" y="356462"/>
                <a:ext cx="1475947" cy="0"/>
              </a:xfrm>
              <a:prstGeom prst="line">
                <a:avLst/>
              </a:prstGeom>
              <a:ln w="7620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88C6B6D-CFA1-490A-A4CF-971754CEF21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5802" y="1690688"/>
                <a:ext cx="1475947" cy="0"/>
              </a:xfrm>
              <a:prstGeom prst="line">
                <a:avLst/>
              </a:prstGeom>
              <a:ln w="7620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055DC7-4284-41AD-8D5A-189B54BD97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5714" y="326380"/>
                <a:ext cx="0" cy="1364308"/>
              </a:xfrm>
              <a:prstGeom prst="line">
                <a:avLst/>
              </a:prstGeom>
              <a:ln w="7620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764D00-7699-41B5-8709-2DC023CA44BA}"/>
                </a:ext>
              </a:extLst>
            </p:cNvPr>
            <p:cNvSpPr txBox="1"/>
            <p:nvPr userDrawn="1"/>
          </p:nvSpPr>
          <p:spPr>
            <a:xfrm>
              <a:off x="694473" y="408368"/>
              <a:ext cx="2720428" cy="1254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@PowerBIEspanol</a:t>
              </a:r>
            </a:p>
            <a:p>
              <a:r>
                <a: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Virtual Conf</a:t>
              </a:r>
            </a:p>
            <a:p>
              <a:r>
                <a:rPr lang="en-US" sz="9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2020</a:t>
              </a:r>
              <a:endParaRPr lang="es-E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56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90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53" r:id="rId14"/>
    <p:sldLayoutId id="2147483691" r:id="rId15"/>
    <p:sldLayoutId id="214748369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ist.pro/hermosos-tableros-ejemplos-con-power-bi-disen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umerro.i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iist.pro/hermosos-tableros-ejemplos-con-power-bi-diseno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alyticmood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ist.pro/hermosos-tableros-ejemplos-con-power-bi-diseno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vandalytic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elfuturodelosdatos.com/powerbi-errores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cursos.biist.pro/" TargetMode="External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Relationship Id="rId9" Type="http://schemas.openxmlformats.org/officeDocument/2006/relationships/hyperlink" Target="https://elfuturodelosdatos.com/turegal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8.png"/><Relationship Id="rId7" Type="http://schemas.openxmlformats.org/officeDocument/2006/relationships/image" Target="../media/image2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elfuturodelosdatos.com/turegalo" TargetMode="External"/><Relationship Id="rId5" Type="http://schemas.openxmlformats.org/officeDocument/2006/relationships/hyperlink" Target="https://cursos.biist.pro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www.linkedin.com/in/dhania-mamodaly/" TargetMode="External"/><Relationship Id="rId9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0EF2-86AD-496C-8AAA-297F4D16C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2222657"/>
            <a:ext cx="9144000" cy="2387600"/>
          </a:xfrm>
        </p:spPr>
        <p:txBody>
          <a:bodyPr/>
          <a:lstStyle/>
          <a:p>
            <a:r>
              <a:rPr lang="es-ES" dirty="0"/>
              <a:t>Buenas prácticas de visualización y de navegación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2AE44-010C-4930-BE40-A116074BD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Dhania </a:t>
            </a:r>
            <a:r>
              <a:rPr lang="en-US" dirty="0" err="1"/>
              <a:t>Mamodaly</a:t>
            </a:r>
            <a:r>
              <a:rPr lang="en-US" dirty="0"/>
              <a:t> &amp; Salvador Ramos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793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99810"/>
            <a:ext cx="10515600" cy="1325563"/>
          </a:xfrm>
        </p:spPr>
        <p:txBody>
          <a:bodyPr/>
          <a:lstStyle/>
          <a:p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Análisis del </a:t>
            </a:r>
            <a:r>
              <a:rPr lang="es-ES" sz="3200" b="1" dirty="0" err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Eye</a:t>
            </a:r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-tracking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7991-067A-4423-9875-92798FCB6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744" y="2084079"/>
            <a:ext cx="5752730" cy="321182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 uso repetido de un mismo visual cansa. En este caso, se miran más los visuales que están lo más arriba a la izquierda</a:t>
            </a:r>
          </a:p>
          <a:p>
            <a:pPr lvl="1"/>
            <a:endParaRPr lang="es-ES" dirty="0"/>
          </a:p>
        </p:txBody>
      </p:sp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72A07907-0A9C-400D-845B-3F8A99B2CE0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08" end="2254.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9949" y="1625373"/>
            <a:ext cx="62325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5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99810"/>
            <a:ext cx="10515600" cy="1325563"/>
          </a:xfrm>
        </p:spPr>
        <p:txBody>
          <a:bodyPr/>
          <a:lstStyle/>
          <a:p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Análisis del </a:t>
            </a:r>
            <a:r>
              <a:rPr lang="es-ES" sz="3200" b="1" dirty="0" err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Eye</a:t>
            </a:r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-tracking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7991-067A-4423-9875-92798FCB6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062" y="3053917"/>
            <a:ext cx="8237738" cy="3123045"/>
          </a:xfrm>
        </p:spPr>
        <p:txBody>
          <a:bodyPr/>
          <a:lstStyle/>
          <a:p>
            <a:pPr lvl="1"/>
            <a:r>
              <a:rPr lang="es-ES" dirty="0" err="1"/>
              <a:t>Humans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humans</a:t>
            </a: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D48F284C-BEF2-41F7-8066-63034A4ABD1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9737" y="1562100"/>
            <a:ext cx="62325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99810"/>
            <a:ext cx="10515600" cy="1325563"/>
          </a:xfrm>
        </p:spPr>
        <p:txBody>
          <a:bodyPr/>
          <a:lstStyle/>
          <a:p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Análisis del </a:t>
            </a:r>
            <a:r>
              <a:rPr lang="es-ES" sz="3200" b="1" dirty="0" err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Eye</a:t>
            </a:r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-tracking - Escenario real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7991-067A-4423-9875-92798FCB6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1796143"/>
            <a:ext cx="4049486" cy="4388762"/>
          </a:xfrm>
        </p:spPr>
        <p:txBody>
          <a:bodyPr/>
          <a:lstStyle/>
          <a:p>
            <a:pPr lvl="1"/>
            <a:r>
              <a:rPr lang="es-ES" dirty="0"/>
              <a:t>Entrega de un informe a un director</a:t>
            </a:r>
          </a:p>
          <a:p>
            <a:pPr lvl="1"/>
            <a:r>
              <a:rPr lang="es-ES" dirty="0"/>
              <a:t>Objetivo : convencer rápidamente</a:t>
            </a:r>
          </a:p>
          <a:p>
            <a:pPr lvl="1"/>
            <a:r>
              <a:rPr lang="es-ES" dirty="0"/>
              <a:t>Buenas prácticas : </a:t>
            </a:r>
          </a:p>
          <a:p>
            <a:pPr lvl="2"/>
            <a:r>
              <a:rPr lang="es-ES" dirty="0"/>
              <a:t>Tarjetas con grandes números</a:t>
            </a:r>
          </a:p>
          <a:p>
            <a:pPr lvl="2"/>
            <a:r>
              <a:rPr lang="es-ES" dirty="0"/>
              <a:t>Visuales con contraste de colores</a:t>
            </a:r>
          </a:p>
          <a:p>
            <a:pPr lvl="2"/>
            <a:r>
              <a:rPr lang="es-ES" dirty="0"/>
              <a:t>Fotos de empleados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1028" name="Picture 4" descr="The 10 Seconds Icon, Digital Timer. Clock And Watch, Timer, Countdown  Symbol Isolated On White Background, Stopwatch Vector Icon Stock Vector -  Illustration of competition, office: 133766212">
            <a:extLst>
              <a:ext uri="{FF2B5EF4-FFF2-40B4-BE49-F238E27FC236}">
                <a16:creationId xmlns:a16="http://schemas.microsoft.com/office/drawing/2014/main" id="{28218984-44CA-4CE8-A9F4-9DD78B216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0" t="11232" r="12665" b="18853"/>
          <a:stretch/>
        </p:blipFill>
        <p:spPr bwMode="auto">
          <a:xfrm>
            <a:off x="10839996" y="184304"/>
            <a:ext cx="1237272" cy="123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95C5542-E139-45FD-9961-199AB4EBF9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35" t="39241" r="27029" b="35812"/>
          <a:stretch/>
        </p:blipFill>
        <p:spPr>
          <a:xfrm>
            <a:off x="8142513" y="3197966"/>
            <a:ext cx="1785257" cy="10781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9358A75-C5B2-4D0C-A042-9A0448014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60" t="39222" r="5150" b="35832"/>
          <a:stretch/>
        </p:blipFill>
        <p:spPr>
          <a:xfrm>
            <a:off x="9927770" y="3199960"/>
            <a:ext cx="1674227" cy="10781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B3359A-FA2E-4766-A15C-2A7DD155FC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8" t="11517" r="72573" b="60713"/>
          <a:stretch/>
        </p:blipFill>
        <p:spPr>
          <a:xfrm>
            <a:off x="4674325" y="1999800"/>
            <a:ext cx="1754773" cy="12001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BDECFF1-C45B-4BED-9641-72D4762C68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8" t="39241" r="72566" b="33751"/>
          <a:stretch/>
        </p:blipFill>
        <p:spPr>
          <a:xfrm>
            <a:off x="4673809" y="3197966"/>
            <a:ext cx="1755289" cy="116720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D843BB8-FE44-4963-AB29-645C1C2327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88" t="11517" r="4466" b="7702"/>
          <a:stretch/>
        </p:blipFill>
        <p:spPr>
          <a:xfrm>
            <a:off x="4673809" y="1999800"/>
            <a:ext cx="6987478" cy="3491150"/>
          </a:xfrm>
          <a:prstGeom prst="rect">
            <a:avLst/>
          </a:prstGeom>
        </p:spPr>
      </p:pic>
      <p:pic>
        <p:nvPicPr>
          <p:cNvPr id="15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F6746260-5E05-47BE-A5A8-BA173872CF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2" end="1135.9546"/>
                </p14:media>
              </p:ext>
            </p:extLst>
          </p:nvPr>
        </p:nvPicPr>
        <p:blipFill rotWithShape="1">
          <a:blip r:embed="rId6"/>
          <a:srcRect l="427" t="10310" b="5676"/>
          <a:stretch/>
        </p:blipFill>
        <p:spPr>
          <a:xfrm>
            <a:off x="4679835" y="1999800"/>
            <a:ext cx="6987478" cy="35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7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99810"/>
            <a:ext cx="10515600" cy="1325563"/>
          </a:xfrm>
        </p:spPr>
        <p:txBody>
          <a:bodyPr/>
          <a:lstStyle/>
          <a:p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Inspírate de hermosos cuadros de mando</a:t>
            </a:r>
            <a:br>
              <a:rPr lang="es-ES" sz="1600" dirty="0">
                <a:latin typeface="Lato" panose="020F0502020204030203" pitchFamily="34" charset="0"/>
              </a:rPr>
            </a:br>
            <a:endParaRPr lang="es-ES" sz="3200" b="1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CD31CF-219B-4060-8B26-E812A507B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36" y="961993"/>
            <a:ext cx="8779657" cy="491687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E3AF078-C9FA-4251-8D0E-32C6B2E2DA00}"/>
              </a:ext>
            </a:extLst>
          </p:cNvPr>
          <p:cNvSpPr txBox="1">
            <a:spLocks/>
          </p:cNvSpPr>
          <p:nvPr/>
        </p:nvSpPr>
        <p:spPr>
          <a:xfrm>
            <a:off x="7402285" y="5965372"/>
            <a:ext cx="3679372" cy="468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s-ES" dirty="0"/>
              <a:t>👉 </a:t>
            </a:r>
            <a:r>
              <a:rPr lang="es-ES" dirty="0">
                <a:hlinkClick r:id="rId3"/>
              </a:rPr>
              <a:t>Ver más ejemplos </a:t>
            </a:r>
            <a:br>
              <a:rPr lang="es-ES" dirty="0"/>
            </a:br>
            <a:endParaRPr lang="es-E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145A5F6-FBA9-4A2B-A1B8-A88FEA85B050}"/>
              </a:ext>
            </a:extLst>
          </p:cNvPr>
          <p:cNvSpPr txBox="1"/>
          <p:nvPr/>
        </p:nvSpPr>
        <p:spPr>
          <a:xfrm>
            <a:off x="1802836" y="5965372"/>
            <a:ext cx="4216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Autor :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  <a:hlinkClick r:id="rId4"/>
              </a:rPr>
              <a:t>Numerro</a:t>
            </a:r>
            <a:endParaRPr lang="es-ES" sz="1200" dirty="0">
              <a:solidFill>
                <a:srgbClr val="0563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45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99810"/>
            <a:ext cx="10515600" cy="1325563"/>
          </a:xfrm>
        </p:spPr>
        <p:txBody>
          <a:bodyPr/>
          <a:lstStyle/>
          <a:p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Inspírate de hermosos cuadros de mando</a:t>
            </a:r>
            <a:br>
              <a:rPr lang="es-ES" sz="1600" dirty="0">
                <a:latin typeface="Lato" panose="020F0502020204030203" pitchFamily="34" charset="0"/>
              </a:rPr>
            </a:br>
            <a:endParaRPr lang="es-ES" sz="3200" b="1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42FEC3-F078-450F-B280-1E4366535E06}"/>
              </a:ext>
            </a:extLst>
          </p:cNvPr>
          <p:cNvSpPr txBox="1">
            <a:spLocks/>
          </p:cNvSpPr>
          <p:nvPr/>
        </p:nvSpPr>
        <p:spPr>
          <a:xfrm>
            <a:off x="7402285" y="5965372"/>
            <a:ext cx="3679372" cy="468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s-ES" dirty="0"/>
              <a:t>👉 </a:t>
            </a:r>
            <a:r>
              <a:rPr lang="es-ES" dirty="0">
                <a:hlinkClick r:id="rId2"/>
              </a:rPr>
              <a:t>Ver más ejemplos 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16D545-B46F-4A64-AA07-F3FC2C77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647" y="1044452"/>
            <a:ext cx="8761971" cy="49209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A91EC4B-23B0-464D-8A23-01448C59572C}"/>
              </a:ext>
            </a:extLst>
          </p:cNvPr>
          <p:cNvSpPr txBox="1"/>
          <p:nvPr/>
        </p:nvSpPr>
        <p:spPr>
          <a:xfrm>
            <a:off x="1802836" y="5965372"/>
            <a:ext cx="4216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Autor :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Maria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Florencia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Hourcouripé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– </a:t>
            </a:r>
            <a:r>
              <a:rPr lang="es-ES" sz="12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Analytic</a:t>
            </a:r>
            <a:r>
              <a:rPr lang="es-ES" sz="12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1200" dirty="0" err="1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Mood</a:t>
            </a:r>
            <a:endParaRPr lang="es-ES" sz="1200" dirty="0">
              <a:solidFill>
                <a:srgbClr val="0563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622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99810"/>
            <a:ext cx="10515600" cy="1325563"/>
          </a:xfrm>
        </p:spPr>
        <p:txBody>
          <a:bodyPr/>
          <a:lstStyle/>
          <a:p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Inspírate de hermosos cuadros de mando</a:t>
            </a:r>
            <a:br>
              <a:rPr lang="es-ES" sz="1600" dirty="0">
                <a:latin typeface="Lato" panose="020F0502020204030203" pitchFamily="34" charset="0"/>
              </a:rPr>
            </a:br>
            <a:endParaRPr lang="es-ES" sz="3200" b="1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</a:endParaRP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A7FF8A7-A5A0-4D16-B405-E27FC1149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1009336"/>
            <a:ext cx="8741227" cy="490653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FCA017-ADB9-42C6-9BB9-BFED5555489C}"/>
              </a:ext>
            </a:extLst>
          </p:cNvPr>
          <p:cNvSpPr txBox="1">
            <a:spLocks/>
          </p:cNvSpPr>
          <p:nvPr/>
        </p:nvSpPr>
        <p:spPr>
          <a:xfrm>
            <a:off x="7402285" y="5965372"/>
            <a:ext cx="3679372" cy="468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s-ES" dirty="0"/>
              <a:t>👉 </a:t>
            </a:r>
            <a:r>
              <a:rPr lang="es-ES" dirty="0">
                <a:hlinkClick r:id="rId3"/>
              </a:rPr>
              <a:t>Ver más ejemplos </a:t>
            </a:r>
            <a:br>
              <a:rPr lang="es-ES" dirty="0"/>
            </a:br>
            <a:endParaRPr lang="es-E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FAC9C99-9674-45BA-8A78-12DB1C5C433C}"/>
              </a:ext>
            </a:extLst>
          </p:cNvPr>
          <p:cNvSpPr txBox="1"/>
          <p:nvPr/>
        </p:nvSpPr>
        <p:spPr>
          <a:xfrm>
            <a:off x="1802836" y="5965372"/>
            <a:ext cx="4216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Autor : </a:t>
            </a:r>
            <a:r>
              <a:rPr lang="es-ES" sz="1200" dirty="0" err="1">
                <a:solidFill>
                  <a:schemeClr val="bg2">
                    <a:lumMod val="50000"/>
                  </a:schemeClr>
                </a:solidFill>
              </a:rPr>
              <a:t>Ivan</a:t>
            </a:r>
            <a:r>
              <a:rPr lang="es-ES" sz="1200" dirty="0">
                <a:solidFill>
                  <a:schemeClr val="bg2">
                    <a:lumMod val="50000"/>
                  </a:schemeClr>
                </a:solidFill>
              </a:rPr>
              <a:t> Arribas– </a:t>
            </a:r>
            <a:r>
              <a:rPr lang="es-ES" sz="1200" dirty="0" err="1">
                <a:solidFill>
                  <a:srgbClr val="0563C1"/>
                </a:solidFill>
                <a:hlinkClick r:id="rId4"/>
              </a:rPr>
              <a:t>Vandalytic</a:t>
            </a:r>
            <a:endParaRPr lang="es-ES" sz="1200" dirty="0">
              <a:solidFill>
                <a:srgbClr val="0563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985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AEE414-6143-439A-9FDD-5DB64EFF67B5}"/>
              </a:ext>
            </a:extLst>
          </p:cNvPr>
          <p:cNvGrpSpPr/>
          <p:nvPr/>
        </p:nvGrpSpPr>
        <p:grpSpPr>
          <a:xfrm>
            <a:off x="4030832" y="1690688"/>
            <a:ext cx="7322968" cy="4878080"/>
            <a:chOff x="2434516" y="989960"/>
            <a:chExt cx="7322968" cy="4878080"/>
          </a:xfrm>
        </p:grpSpPr>
        <p:pic>
          <p:nvPicPr>
            <p:cNvPr id="4" name="Picture 2" descr="Imagen relacionada">
              <a:extLst>
                <a:ext uri="{FF2B5EF4-FFF2-40B4-BE49-F238E27FC236}">
                  <a16:creationId xmlns:a16="http://schemas.microsoft.com/office/drawing/2014/main" id="{31A7A9CB-89B6-4C80-B6E0-EDE8C6079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4516" y="989960"/>
              <a:ext cx="7322968" cy="4878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6CAAE-3A5F-4018-BDDB-92D0C8F94AB7}"/>
                </a:ext>
              </a:extLst>
            </p:cNvPr>
            <p:cNvSpPr txBox="1"/>
            <p:nvPr/>
          </p:nvSpPr>
          <p:spPr>
            <a:xfrm>
              <a:off x="3656539" y="4071691"/>
              <a:ext cx="10518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/>
                <a:t>Demo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AC01F2-541D-40FC-97E6-ACC750A4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291" y="1971274"/>
              <a:ext cx="3087262" cy="1335536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7955EBB0-3173-41A1-98ED-0F9231D2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b="1" dirty="0"/>
              <a:t>No cargar demasiado las páginas</a:t>
            </a:r>
          </a:p>
        </p:txBody>
      </p:sp>
    </p:spTree>
    <p:extLst>
      <p:ext uri="{BB962C8B-B14F-4D97-AF65-F5344CB8AC3E}">
        <p14:creationId xmlns:p14="http://schemas.microsoft.com/office/powerpoint/2010/main" val="173886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Importante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7991-067A-4423-9875-92798FCB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Primero. Las preguntas</a:t>
            </a:r>
          </a:p>
          <a:p>
            <a:pPr lvl="1"/>
            <a:r>
              <a:rPr lang="es-ES" dirty="0"/>
              <a:t>Cuanto mejor sea la pregunta mejores respuestas podrás dar.</a:t>
            </a:r>
          </a:p>
          <a:p>
            <a:pPr lvl="2"/>
            <a:r>
              <a:rPr lang="es-ES" i="1" dirty="0"/>
              <a:t>IMPORTANTE, casi todos lo omiten </a:t>
            </a:r>
          </a:p>
          <a:p>
            <a:pPr lvl="1"/>
            <a:r>
              <a:rPr lang="es-ES" dirty="0"/>
              <a:t>Haz muchas preguntas, muy buenas preguntas, agrúpalas -&gt; Respóndelas</a:t>
            </a:r>
          </a:p>
          <a:p>
            <a:pPr lvl="1"/>
            <a:endParaRPr lang="es-ES" dirty="0"/>
          </a:p>
          <a:p>
            <a:r>
              <a:rPr lang="es-ES" b="1" dirty="0"/>
              <a:t>Segundo. Aplica técnicas de visualización y navegación</a:t>
            </a:r>
          </a:p>
          <a:p>
            <a:pPr lvl="1"/>
            <a:r>
              <a:rPr lang="es-ES" dirty="0"/>
              <a:t>Al cada informe</a:t>
            </a:r>
          </a:p>
          <a:p>
            <a:pPr lvl="1"/>
            <a:r>
              <a:rPr lang="es-ES" dirty="0"/>
              <a:t>A cada visual</a:t>
            </a:r>
          </a:p>
          <a:p>
            <a:pPr lvl="1"/>
            <a:r>
              <a:rPr lang="es-ES" i="1" dirty="0"/>
              <a:t>IMPORTANTE, siempre en base a las preguntas que responden</a:t>
            </a:r>
          </a:p>
        </p:txBody>
      </p:sp>
    </p:spTree>
    <p:extLst>
      <p:ext uri="{BB962C8B-B14F-4D97-AF65-F5344CB8AC3E}">
        <p14:creationId xmlns:p14="http://schemas.microsoft.com/office/powerpoint/2010/main" val="224844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26C9A-B20C-467D-AFC0-B5F14675D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 cumplir los puntos anteriores </a:t>
            </a:r>
            <a:br>
              <a:rPr lang="es-ES" dirty="0"/>
            </a:br>
            <a:r>
              <a:rPr lang="es-ES" dirty="0"/>
              <a:t>es cometer uno de los </a:t>
            </a:r>
            <a:br>
              <a:rPr lang="es-ES" dirty="0"/>
            </a:br>
            <a:r>
              <a:rPr lang="es-ES" b="1" dirty="0"/>
              <a:t>errores más dañinos</a:t>
            </a:r>
            <a:r>
              <a:rPr lang="es-ES" dirty="0"/>
              <a:t>, </a:t>
            </a:r>
            <a:br>
              <a:rPr lang="es-ES" dirty="0"/>
            </a:br>
            <a:r>
              <a:rPr lang="es-ES" dirty="0"/>
              <a:t>el relativo a la visualización</a:t>
            </a:r>
            <a:endParaRPr lang="es-ES" b="1" dirty="0"/>
          </a:p>
          <a:p>
            <a:endParaRPr lang="es-ES" dirty="0"/>
          </a:p>
          <a:p>
            <a:r>
              <a:rPr lang="es-ES" dirty="0"/>
              <a:t>Hay más. Aquí los tienes, </a:t>
            </a:r>
            <a:br>
              <a:rPr lang="es-ES" dirty="0"/>
            </a:br>
            <a:r>
              <a:rPr lang="es-ES" dirty="0"/>
              <a:t>conócelos y evítalos cuanto antes</a:t>
            </a:r>
          </a:p>
          <a:p>
            <a:pPr lvl="1"/>
            <a:r>
              <a:rPr lang="es-ES" i="1" dirty="0">
                <a:solidFill>
                  <a:srgbClr val="FF0000"/>
                </a:solidFill>
              </a:rPr>
              <a:t>Si cometes los 3 estás perdido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2656E-29DD-4C81-A3ED-A164412C252A}"/>
              </a:ext>
            </a:extLst>
          </p:cNvPr>
          <p:cNvSpPr txBox="1"/>
          <p:nvPr/>
        </p:nvSpPr>
        <p:spPr>
          <a:xfrm>
            <a:off x="2184177" y="5194463"/>
            <a:ext cx="835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hlinkClick r:id="rId2"/>
              </a:rPr>
              <a:t>https://www.elfuturodelosdatos.com/powerbi-errores/</a:t>
            </a:r>
            <a:r>
              <a:rPr lang="es-ES" sz="28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795100-B4B6-466D-AEE6-B404AFCD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Importante</a:t>
            </a:r>
          </a:p>
        </p:txBody>
      </p:sp>
      <p:pic>
        <p:nvPicPr>
          <p:cNvPr id="1026" name="Picture 2" descr="power bi los 3 errores">
            <a:extLst>
              <a:ext uri="{FF2B5EF4-FFF2-40B4-BE49-F238E27FC236}">
                <a16:creationId xmlns:a16="http://schemas.microsoft.com/office/drawing/2014/main" id="{A5DB8332-E633-4667-BFB7-8E5E8F11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81" y="590852"/>
            <a:ext cx="4363720" cy="44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8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4AA9DD1B-4C88-4AA9-BBE4-8DA59F46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51" y="1375707"/>
            <a:ext cx="699350" cy="774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8A09F-C0B7-4869-ACDA-D3C5EFF388D3}"/>
              </a:ext>
            </a:extLst>
          </p:cNvPr>
          <p:cNvSpPr txBox="1"/>
          <p:nvPr/>
        </p:nvSpPr>
        <p:spPr>
          <a:xfrm>
            <a:off x="1440534" y="1304681"/>
            <a:ext cx="3464495" cy="3924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400"/>
              <a:buFont typeface="Lato"/>
              <a:buNone/>
              <a:defRPr sz="1050">
                <a:solidFill>
                  <a:schemeClr val="accent1"/>
                </a:solidFill>
                <a:latin typeface="Lato"/>
                <a:ea typeface="Lato"/>
                <a:cs typeface="Lato"/>
              </a:defRPr>
            </a:lvl1pPr>
            <a:lvl2pPr>
              <a:buSzPts val="1400"/>
              <a:buNone/>
            </a:lvl2pPr>
            <a:lvl3pPr>
              <a:buSzPts val="1400"/>
              <a:buNone/>
            </a:lvl3pPr>
            <a:lvl4pPr>
              <a:buSzPts val="1400"/>
              <a:buNone/>
            </a:lvl4pPr>
            <a:lvl5pPr>
              <a:buSzPts val="1400"/>
              <a:buNone/>
            </a:lvl5pPr>
            <a:lvl6pPr>
              <a:buSzPts val="1400"/>
              <a:buNone/>
            </a:lvl6pPr>
            <a:lvl7pPr>
              <a:buSzPts val="1400"/>
              <a:buNone/>
            </a:lvl7pPr>
            <a:lvl8pPr>
              <a:buSzPts val="1400"/>
              <a:buNone/>
            </a:lvl8pPr>
            <a:lvl9pPr>
              <a:buSzPts val="1400"/>
              <a:buNone/>
            </a:lvl9pPr>
          </a:lstStyle>
          <a:p>
            <a:r>
              <a:rPr lang="es-E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https://cursos.biist.pro/</a:t>
            </a:r>
            <a:endParaRPr lang="es-ES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9502A8-1180-4E70-B250-27717DA3277B}"/>
              </a:ext>
            </a:extLst>
          </p:cNvPr>
          <p:cNvSpPr txBox="1">
            <a:spLocks/>
          </p:cNvSpPr>
          <p:nvPr/>
        </p:nvSpPr>
        <p:spPr>
          <a:xfrm>
            <a:off x="1614189" y="1790405"/>
            <a:ext cx="2571749" cy="5400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Lato" panose="020F0502020204030203" pitchFamily="34" charset="0"/>
              </a:rPr>
              <a:t>👉 Cupón exclusivo : </a:t>
            </a:r>
            <a:endParaRPr lang="es-ES" sz="2800" dirty="0">
              <a:latin typeface="Lato" panose="020F050202020403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AA2325-390B-48D2-BF43-A8FD327ABFA2}"/>
              </a:ext>
            </a:extLst>
          </p:cNvPr>
          <p:cNvSpPr txBox="1">
            <a:spLocks/>
          </p:cNvSpPr>
          <p:nvPr/>
        </p:nvSpPr>
        <p:spPr>
          <a:xfrm>
            <a:off x="796026" y="4434467"/>
            <a:ext cx="5994307" cy="1339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Mentor Power BI</a:t>
            </a:r>
          </a:p>
          <a:p>
            <a:r>
              <a:rPr lang="pt-BR" sz="2800" dirty="0"/>
              <a:t>Microsoft MVP desde 2003</a:t>
            </a:r>
            <a:endParaRPr lang="es-E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D6E03-AEFC-4461-BBE4-C5A30C474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635" y="1743781"/>
            <a:ext cx="2571750" cy="4381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ABE3182-DE7C-4633-96C3-F06E4E9A92D6}"/>
              </a:ext>
            </a:extLst>
          </p:cNvPr>
          <p:cNvSpPr txBox="1">
            <a:spLocks/>
          </p:cNvSpPr>
          <p:nvPr/>
        </p:nvSpPr>
        <p:spPr>
          <a:xfrm>
            <a:off x="466724" y="498475"/>
            <a:ext cx="89017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Dhania </a:t>
            </a:r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Mamodaly</a:t>
            </a:r>
            <a:endParaRPr lang="es-E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91A6C85-4119-4380-8972-43F34FC65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41" y="3599649"/>
            <a:ext cx="2756808" cy="27568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4DBA444-98C8-48FF-996A-814BBF3A4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41" y="454275"/>
            <a:ext cx="2756808" cy="2590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7EB5A84-CB39-4763-BA7D-7A4512DFF514}"/>
              </a:ext>
            </a:extLst>
          </p:cNvPr>
          <p:cNvSpPr txBox="1">
            <a:spLocks/>
          </p:cNvSpPr>
          <p:nvPr/>
        </p:nvSpPr>
        <p:spPr>
          <a:xfrm>
            <a:off x="466724" y="3628478"/>
            <a:ext cx="89017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Salvador Ramos</a:t>
            </a:r>
            <a:endParaRPr lang="es-E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C356F0-02D0-464A-A46D-625D1896A532}"/>
              </a:ext>
            </a:extLst>
          </p:cNvPr>
          <p:cNvSpPr txBox="1">
            <a:spLocks/>
          </p:cNvSpPr>
          <p:nvPr/>
        </p:nvSpPr>
        <p:spPr>
          <a:xfrm>
            <a:off x="2204710" y="5480923"/>
            <a:ext cx="572281" cy="5400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Lato" panose="020F0502020204030203" pitchFamily="34" charset="0"/>
              </a:rPr>
              <a:t>👉</a:t>
            </a:r>
            <a:endParaRPr lang="es-ES" sz="2800" dirty="0">
              <a:latin typeface="Lato" panose="020F0502020204030203" pitchFamily="34" charset="0"/>
            </a:endParaRP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A87FD9B9-32B0-48E7-9BF6-6B83DE1C71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1" y="5373276"/>
            <a:ext cx="1476653" cy="635822"/>
          </a:xfrm>
          <a:prstGeom prst="rect">
            <a:avLst/>
          </a:prstGeom>
        </p:spPr>
      </p:pic>
      <p:pic>
        <p:nvPicPr>
          <p:cNvPr id="1026" name="Picture 2" descr="Tarjeta de regalo - Regalos">
            <a:extLst>
              <a:ext uri="{FF2B5EF4-FFF2-40B4-BE49-F238E27FC236}">
                <a16:creationId xmlns:a16="http://schemas.microsoft.com/office/drawing/2014/main" id="{10843308-D37A-4527-A7B0-80FFCDC4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30" y="5278195"/>
            <a:ext cx="754365" cy="75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7589AD-ADB2-4146-B02E-FC6DD9A4F7C6}"/>
              </a:ext>
            </a:extLst>
          </p:cNvPr>
          <p:cNvSpPr txBox="1"/>
          <p:nvPr/>
        </p:nvSpPr>
        <p:spPr>
          <a:xfrm>
            <a:off x="2576851" y="5449155"/>
            <a:ext cx="47060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100" dirty="0">
                <a:hlinkClick r:id="rId9"/>
              </a:rPr>
              <a:t>https://elfuturodelosdatos.com/turegalo</a:t>
            </a:r>
            <a:r>
              <a:rPr lang="es-ES" sz="21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F3EF88-FC18-40A7-A7AF-33BA5B3357A1}"/>
              </a:ext>
            </a:extLst>
          </p:cNvPr>
          <p:cNvSpPr/>
          <p:nvPr/>
        </p:nvSpPr>
        <p:spPr>
          <a:xfrm>
            <a:off x="3152411" y="1994998"/>
            <a:ext cx="544777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15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86335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8E84-0893-41D2-AD3C-F827CD64CB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6026" y="1245789"/>
            <a:ext cx="6524279" cy="867143"/>
          </a:xfrm>
          <a:prstGeom prst="rect">
            <a:avLst/>
          </a:prstGeom>
        </p:spPr>
        <p:txBody>
          <a:bodyPr/>
          <a:lstStyle/>
          <a:p>
            <a:r>
              <a:rPr lang="es-ES" sz="2800" dirty="0"/>
              <a:t>Consultora Power BI en Capgemini</a:t>
            </a:r>
            <a:br>
              <a:rPr lang="es-ES" sz="2800" dirty="0"/>
            </a:br>
            <a:r>
              <a:rPr lang="es-ES" sz="2800" dirty="0"/>
              <a:t>Formadora Power BI en freelance</a:t>
            </a:r>
            <a:br>
              <a:rPr lang="es-ES" dirty="0"/>
            </a:br>
            <a:endParaRPr lang="es-ES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4AA9DD1B-4C88-4AA9-BBE4-8DA59F46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96" y="2434288"/>
            <a:ext cx="290089" cy="32145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AE3627B-69E3-4D5A-9997-B1A7F49B6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44" y="2102876"/>
            <a:ext cx="456497" cy="256780"/>
          </a:xfrm>
          <a:prstGeom prst="rect">
            <a:avLst/>
          </a:prstGeom>
        </p:spPr>
      </p:pic>
      <p:sp>
        <p:nvSpPr>
          <p:cNvPr id="6" name="Google Shape;438;p27">
            <a:extLst>
              <a:ext uri="{FF2B5EF4-FFF2-40B4-BE49-F238E27FC236}">
                <a16:creationId xmlns:a16="http://schemas.microsoft.com/office/drawing/2014/main" id="{10E0A35A-9FFD-4AE0-8C91-8A1F065F8F62}"/>
              </a:ext>
            </a:extLst>
          </p:cNvPr>
          <p:cNvSpPr txBox="1">
            <a:spLocks/>
          </p:cNvSpPr>
          <p:nvPr/>
        </p:nvSpPr>
        <p:spPr>
          <a:xfrm>
            <a:off x="1421619" y="1985932"/>
            <a:ext cx="5490809" cy="4131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https://www.linkedin.com/in/dhania-mamodaly/</a:t>
            </a:r>
            <a:endParaRPr lang="es-ES" sz="1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8A09F-C0B7-4869-ACDA-D3C5EFF388D3}"/>
              </a:ext>
            </a:extLst>
          </p:cNvPr>
          <p:cNvSpPr txBox="1"/>
          <p:nvPr/>
        </p:nvSpPr>
        <p:spPr>
          <a:xfrm>
            <a:off x="1421619" y="2363261"/>
            <a:ext cx="3464495" cy="3924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400"/>
              <a:buFont typeface="Lato"/>
              <a:buNone/>
              <a:defRPr sz="1050">
                <a:solidFill>
                  <a:schemeClr val="accent1"/>
                </a:solidFill>
                <a:latin typeface="Lato"/>
                <a:ea typeface="Lato"/>
                <a:cs typeface="Lato"/>
              </a:defRPr>
            </a:lvl1pPr>
            <a:lvl2pPr>
              <a:buSzPts val="1400"/>
              <a:buNone/>
            </a:lvl2pPr>
            <a:lvl3pPr>
              <a:buSzPts val="1400"/>
              <a:buNone/>
            </a:lvl3pPr>
            <a:lvl4pPr>
              <a:buSzPts val="1400"/>
              <a:buNone/>
            </a:lvl4pPr>
            <a:lvl5pPr>
              <a:buSzPts val="1400"/>
              <a:buNone/>
            </a:lvl5pPr>
            <a:lvl6pPr>
              <a:buSzPts val="1400"/>
              <a:buNone/>
            </a:lvl6pPr>
            <a:lvl7pPr>
              <a:buSzPts val="1400"/>
              <a:buNone/>
            </a:lvl7pPr>
            <a:lvl8pPr>
              <a:buSzPts val="1400"/>
              <a:buNone/>
            </a:lvl8pPr>
            <a:lvl9pPr>
              <a:buSzPts val="1400"/>
              <a:buNone/>
            </a:lvl9pPr>
          </a:lstStyle>
          <a:p>
            <a:r>
              <a:rPr lang="es-E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https://cursos.biist.pro/</a:t>
            </a:r>
            <a:endParaRPr lang="es-ES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9502A8-1180-4E70-B250-27717DA3277B}"/>
              </a:ext>
            </a:extLst>
          </p:cNvPr>
          <p:cNvSpPr txBox="1">
            <a:spLocks/>
          </p:cNvSpPr>
          <p:nvPr/>
        </p:nvSpPr>
        <p:spPr>
          <a:xfrm>
            <a:off x="1595274" y="2848985"/>
            <a:ext cx="2571749" cy="5400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Lato" panose="020F0502020204030203" pitchFamily="34" charset="0"/>
              </a:rPr>
              <a:t>👉 Cupón exclusivo : </a:t>
            </a:r>
            <a:endParaRPr lang="es-ES" sz="2800" dirty="0">
              <a:latin typeface="Lato" panose="020F050202020403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AA2325-390B-48D2-BF43-A8FD327ABFA2}"/>
              </a:ext>
            </a:extLst>
          </p:cNvPr>
          <p:cNvSpPr txBox="1">
            <a:spLocks/>
          </p:cNvSpPr>
          <p:nvPr/>
        </p:nvSpPr>
        <p:spPr>
          <a:xfrm>
            <a:off x="796026" y="4434467"/>
            <a:ext cx="5994307" cy="13394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Mentor Power BI</a:t>
            </a:r>
          </a:p>
          <a:p>
            <a:r>
              <a:rPr lang="pt-BR" sz="2800" dirty="0"/>
              <a:t>Microsoft MVP desde 2003</a:t>
            </a:r>
            <a:endParaRPr lang="es-E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D6E03-AEFC-4461-BBE4-C5A30C474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720" y="2802361"/>
            <a:ext cx="2571750" cy="4381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ABE3182-DE7C-4633-96C3-F06E4E9A92D6}"/>
              </a:ext>
            </a:extLst>
          </p:cNvPr>
          <p:cNvSpPr txBox="1">
            <a:spLocks/>
          </p:cNvSpPr>
          <p:nvPr/>
        </p:nvSpPr>
        <p:spPr>
          <a:xfrm>
            <a:off x="466724" y="498475"/>
            <a:ext cx="89017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Dhania </a:t>
            </a:r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Mamodaly</a:t>
            </a:r>
            <a:endParaRPr lang="es-E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91A6C85-4119-4380-8972-43F34FC65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41" y="3599649"/>
            <a:ext cx="2756808" cy="27568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4DBA444-98C8-48FF-996A-814BBF3A45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41" y="454275"/>
            <a:ext cx="2756808" cy="2590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7EB5A84-CB39-4763-BA7D-7A4512DFF514}"/>
              </a:ext>
            </a:extLst>
          </p:cNvPr>
          <p:cNvSpPr txBox="1">
            <a:spLocks/>
          </p:cNvSpPr>
          <p:nvPr/>
        </p:nvSpPr>
        <p:spPr>
          <a:xfrm>
            <a:off x="466724" y="3628478"/>
            <a:ext cx="89017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Salvador Ramos</a:t>
            </a:r>
            <a:endParaRPr lang="es-E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C356F0-02D0-464A-A46D-625D1896A532}"/>
              </a:ext>
            </a:extLst>
          </p:cNvPr>
          <p:cNvSpPr txBox="1">
            <a:spLocks/>
          </p:cNvSpPr>
          <p:nvPr/>
        </p:nvSpPr>
        <p:spPr>
          <a:xfrm>
            <a:off x="2204710" y="5480923"/>
            <a:ext cx="572281" cy="5400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latin typeface="Lato" panose="020F0502020204030203" pitchFamily="34" charset="0"/>
              </a:rPr>
              <a:t>👉</a:t>
            </a:r>
            <a:endParaRPr lang="es-ES" sz="2800" dirty="0">
              <a:latin typeface="Lato" panose="020F0502020204030203" pitchFamily="34" charset="0"/>
            </a:endParaRP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A87FD9B9-32B0-48E7-9BF6-6B83DE1C7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1" y="5373276"/>
            <a:ext cx="1476653" cy="635822"/>
          </a:xfrm>
          <a:prstGeom prst="rect">
            <a:avLst/>
          </a:prstGeom>
        </p:spPr>
      </p:pic>
      <p:pic>
        <p:nvPicPr>
          <p:cNvPr id="1026" name="Picture 2" descr="Tarjeta de regalo - Regalos">
            <a:extLst>
              <a:ext uri="{FF2B5EF4-FFF2-40B4-BE49-F238E27FC236}">
                <a16:creationId xmlns:a16="http://schemas.microsoft.com/office/drawing/2014/main" id="{10843308-D37A-4527-A7B0-80FFCDC4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30" y="5278195"/>
            <a:ext cx="754365" cy="75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7589AD-ADB2-4146-B02E-FC6DD9A4F7C6}"/>
              </a:ext>
            </a:extLst>
          </p:cNvPr>
          <p:cNvSpPr txBox="1"/>
          <p:nvPr/>
        </p:nvSpPr>
        <p:spPr>
          <a:xfrm>
            <a:off x="2576851" y="5449155"/>
            <a:ext cx="47060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100" dirty="0">
                <a:hlinkClick r:id="rId11"/>
              </a:rPr>
              <a:t>https://elfuturodelosdatos.com/turegalo</a:t>
            </a:r>
            <a:r>
              <a:rPr lang="es-ES" sz="2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236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23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8E86-475B-4023-B55E-8A2BFDB1C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852737"/>
          </a:xfrm>
        </p:spPr>
        <p:txBody>
          <a:bodyPr/>
          <a:lstStyle/>
          <a:p>
            <a:pPr algn="ctr"/>
            <a:r>
              <a:rPr lang="es-ES" sz="4800" b="1" dirty="0"/>
              <a:t>Gracias a los Sponsors</a:t>
            </a:r>
            <a:br>
              <a:rPr lang="es-ES" sz="4800" dirty="0"/>
            </a:br>
            <a:r>
              <a:rPr lang="es-ES" sz="4800" dirty="0"/>
              <a:t>Más de 50 Regalos para los asistentes en el </a:t>
            </a:r>
            <a:br>
              <a:rPr lang="es-ES" sz="4800" dirty="0"/>
            </a:br>
            <a:r>
              <a:rPr lang="es-ES" sz="4800" b="1" dirty="0"/>
              <a:t>Quiz el Jueves (20:30 CET)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34C83-29D7-421A-AB8B-48B6F4754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8250" y="3066097"/>
            <a:ext cx="10515600" cy="15001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2 </a:t>
            </a:r>
            <a:r>
              <a:rPr lang="es-ES" b="0" i="0" dirty="0" err="1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Vouchers</a:t>
            </a:r>
            <a:r>
              <a:rPr lang="es-ES" b="0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 de 100€ de Amazon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1 </a:t>
            </a:r>
            <a:r>
              <a:rPr lang="es-ES" b="0" i="0" dirty="0" err="1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Voucher</a:t>
            </a:r>
            <a:r>
              <a:rPr lang="es-ES" b="0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 de 50€ de Amazon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666666"/>
                </a:solidFill>
                <a:latin typeface="helvetica" panose="020B0604020202030204" pitchFamily="34" charset="0"/>
              </a:rPr>
              <a:t>M</a:t>
            </a:r>
            <a:r>
              <a:rPr lang="es-ES" b="0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ás de </a:t>
            </a:r>
            <a:r>
              <a:rPr lang="es-ES" b="1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30 descuentos </a:t>
            </a:r>
            <a:r>
              <a:rPr lang="es-ES" b="0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del 100% en cursos online de calidad testada sobre DAX, </a:t>
            </a:r>
            <a:r>
              <a:rPr lang="es-ES" b="0" i="0" dirty="0" err="1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Powerbi</a:t>
            </a:r>
            <a:r>
              <a:rPr lang="es-ES" b="0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, Power </a:t>
            </a:r>
            <a:r>
              <a:rPr lang="es-ES" b="0" i="0" dirty="0" err="1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Query</a:t>
            </a:r>
            <a:r>
              <a:rPr lang="es-ES" b="0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, DAX Studio y más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666666"/>
                </a:solidFill>
                <a:latin typeface="helvetica" panose="020B0604020202030204" pitchFamily="34" charset="0"/>
              </a:rPr>
              <a:t>S</a:t>
            </a:r>
            <a:r>
              <a:rPr lang="es-ES" b="0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esiones de consultoría online gratuita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666666"/>
                </a:solidFill>
                <a:latin typeface="helvetica" panose="020B0604020202030204" pitchFamily="34" charset="0"/>
              </a:rPr>
              <a:t>B</a:t>
            </a:r>
            <a:r>
              <a:rPr lang="es-ES" b="0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eca 100% para el Certificado Universitario "Analítica Avanzada con R y Python“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666666"/>
                </a:solidFill>
                <a:latin typeface="helvetica" panose="020B0604020202030204" pitchFamily="34" charset="0"/>
              </a:rPr>
              <a:t>20 P</a:t>
            </a:r>
            <a:r>
              <a:rPr lang="es-ES" b="0" i="0" dirty="0">
                <a:solidFill>
                  <a:srgbClr val="666666"/>
                </a:solidFill>
                <a:effectLst/>
                <a:latin typeface="helvetica" panose="020B0604020202030204" pitchFamily="34" charset="0"/>
              </a:rPr>
              <a:t>acks de regalos de Microsoft que incluye taza y manta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771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3742"/>
            <a:ext cx="10515600" cy="614589"/>
          </a:xfrm>
        </p:spPr>
        <p:txBody>
          <a:bodyPr/>
          <a:lstStyle/>
          <a:p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Agenda</a:t>
            </a:r>
            <a:endParaRPr lang="es-ES" sz="5400" b="1" dirty="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7991-067A-4423-9875-92798FCB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Lato" panose="020F0502020204030203" pitchFamily="34" charset="0"/>
              </a:rPr>
              <a:t>Piensa en tu público</a:t>
            </a:r>
          </a:p>
          <a:p>
            <a:pPr lvl="1"/>
            <a:r>
              <a:rPr lang="es-ES" dirty="0">
                <a:latin typeface="Lato" panose="020F0502020204030203" pitchFamily="34" charset="0"/>
              </a:rPr>
              <a:t>Conoce y aplica las reglas de UX (experiencia de usuario) en </a:t>
            </a:r>
            <a:r>
              <a:rPr lang="es-ES" dirty="0" err="1">
                <a:latin typeface="Lato" panose="020F0502020204030203" pitchFamily="34" charset="0"/>
              </a:rPr>
              <a:t>Power</a:t>
            </a:r>
            <a:r>
              <a:rPr lang="es-ES" dirty="0">
                <a:latin typeface="Lato" panose="020F0502020204030203" pitchFamily="34" charset="0"/>
              </a:rPr>
              <a:t> BI</a:t>
            </a:r>
          </a:p>
          <a:p>
            <a:pPr lvl="1"/>
            <a:r>
              <a:rPr lang="es-ES" dirty="0">
                <a:latin typeface="Lato" panose="020F0502020204030203" pitchFamily="34" charset="0"/>
              </a:rPr>
              <a:t>Análisis de un estudio de </a:t>
            </a:r>
            <a:r>
              <a:rPr lang="es-ES" dirty="0" err="1">
                <a:latin typeface="Lato" panose="020F0502020204030203" pitchFamily="34" charset="0"/>
              </a:rPr>
              <a:t>eye</a:t>
            </a:r>
            <a:r>
              <a:rPr lang="es-ES" dirty="0">
                <a:latin typeface="Lato" panose="020F0502020204030203" pitchFamily="34" charset="0"/>
              </a:rPr>
              <a:t>-tracking hacia un informe</a:t>
            </a:r>
          </a:p>
          <a:p>
            <a:pPr lvl="1"/>
            <a:r>
              <a:rPr lang="es-ES" dirty="0">
                <a:latin typeface="Lato" panose="020F0502020204030203" pitchFamily="34" charset="0"/>
              </a:rPr>
              <a:t>Inspírate de hermosos cuadros de mando</a:t>
            </a:r>
          </a:p>
          <a:p>
            <a:endParaRPr lang="es-ES" dirty="0">
              <a:latin typeface="Lato" panose="020F0502020204030203" pitchFamily="34" charset="0"/>
            </a:endParaRPr>
          </a:p>
          <a:p>
            <a:r>
              <a:rPr lang="es-ES" dirty="0">
                <a:latin typeface="Lato" panose="020F0502020204030203" pitchFamily="34" charset="0"/>
              </a:rPr>
              <a:t>No cargar demasiado las páginas</a:t>
            </a:r>
          </a:p>
          <a:p>
            <a:pPr lvl="1"/>
            <a:r>
              <a:rPr lang="es-ES" dirty="0">
                <a:latin typeface="Lato" panose="020F0502020204030203" pitchFamily="34" charset="0"/>
              </a:rPr>
              <a:t>Primero. Las preguntas</a:t>
            </a:r>
          </a:p>
          <a:p>
            <a:pPr lvl="1"/>
            <a:r>
              <a:rPr lang="es-ES" dirty="0">
                <a:latin typeface="Lato" panose="020F0502020204030203" pitchFamily="34" charset="0"/>
              </a:rPr>
              <a:t>Segundo. Técnicas de visualización y navegación</a:t>
            </a:r>
          </a:p>
          <a:p>
            <a:pPr lvl="1"/>
            <a:endParaRPr lang="es-E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6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57" y="321582"/>
            <a:ext cx="10515600" cy="625475"/>
          </a:xfrm>
        </p:spPr>
        <p:txBody>
          <a:bodyPr/>
          <a:lstStyle/>
          <a:p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Reglas de UX aplicadas a </a:t>
            </a:r>
            <a:r>
              <a:rPr lang="es-ES" sz="3200" b="1" dirty="0" err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Power</a:t>
            </a:r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7991-067A-4423-9875-92798FCB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i="1" dirty="0" err="1">
                <a:latin typeface="Lato" panose="020F0502020204030203" pitchFamily="34" charset="0"/>
              </a:rPr>
              <a:t>Affordance</a:t>
            </a:r>
            <a:r>
              <a:rPr lang="es-ES" sz="2400" i="1" dirty="0">
                <a:latin typeface="Lato" panose="020F0502020204030203" pitchFamily="34" charset="0"/>
              </a:rPr>
              <a:t> </a:t>
            </a:r>
            <a:r>
              <a:rPr lang="es-ES" sz="2400" dirty="0">
                <a:latin typeface="Lato" panose="020F0502020204030203" pitchFamily="34" charset="0"/>
              </a:rPr>
              <a:t>: capacidad por un objeto de evocar su utilización y su función.</a:t>
            </a:r>
          </a:p>
          <a:p>
            <a:endParaRPr lang="es-ES" sz="2400" dirty="0">
              <a:latin typeface="Lato" panose="020F0502020204030203" pitchFamily="34" charset="0"/>
            </a:endParaRPr>
          </a:p>
          <a:p>
            <a:r>
              <a:rPr lang="es-ES" sz="2400" dirty="0">
                <a:latin typeface="Lato" panose="020F0502020204030203" pitchFamily="34" charset="0"/>
              </a:rPr>
              <a:t>Limitar las acciones del usuario para simplificar su recorrido y evitar una sobrecarga de informaciones inútiles.</a:t>
            </a:r>
          </a:p>
          <a:p>
            <a:endParaRPr lang="es-ES" sz="2400" dirty="0">
              <a:latin typeface="Lato" panose="020F0502020204030203" pitchFamily="34" charset="0"/>
            </a:endParaRPr>
          </a:p>
          <a:p>
            <a:r>
              <a:rPr lang="es-ES" sz="2400" dirty="0">
                <a:latin typeface="Lato" panose="020F0502020204030203" pitchFamily="34" charset="0"/>
              </a:rPr>
              <a:t>Consistencia entre componentes visuales, páginas e informes.</a:t>
            </a:r>
          </a:p>
          <a:p>
            <a:endParaRPr lang="es-ES" sz="2400" dirty="0">
              <a:latin typeface="Lato" panose="020F0502020204030203" pitchFamily="34" charset="0"/>
            </a:endParaRPr>
          </a:p>
          <a:p>
            <a:r>
              <a:rPr lang="es-ES" sz="2400" dirty="0">
                <a:latin typeface="Lato" panose="020F0502020204030203" pitchFamily="34" charset="0"/>
              </a:rPr>
              <a:t>Elección de palabras (concisas y claras)</a:t>
            </a:r>
          </a:p>
          <a:p>
            <a:endParaRPr lang="es-ES"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3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99810"/>
            <a:ext cx="10515600" cy="1325563"/>
          </a:xfrm>
        </p:spPr>
        <p:txBody>
          <a:bodyPr/>
          <a:lstStyle/>
          <a:p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Análisis del </a:t>
            </a:r>
            <a:r>
              <a:rPr lang="es-ES" sz="3200" b="1" dirty="0" err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Eye</a:t>
            </a:r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-tracking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9AF87F-34C0-4179-AA9B-B0EEE46DF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352874"/>
            <a:ext cx="96678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10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99810"/>
            <a:ext cx="10515600" cy="1325563"/>
          </a:xfrm>
        </p:spPr>
        <p:txBody>
          <a:bodyPr/>
          <a:lstStyle/>
          <a:p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Análisis del </a:t>
            </a:r>
            <a:r>
              <a:rPr lang="es-ES" sz="3200" b="1" dirty="0" err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Eye</a:t>
            </a:r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-tracking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84843C-E49F-42A1-8194-A9EE1669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28" y="1481923"/>
            <a:ext cx="9987357" cy="38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2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278C-0601-4FA9-8B00-36E88FD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99810"/>
            <a:ext cx="10515600" cy="1325563"/>
          </a:xfrm>
        </p:spPr>
        <p:txBody>
          <a:bodyPr/>
          <a:lstStyle/>
          <a:p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Análisis del </a:t>
            </a:r>
            <a:r>
              <a:rPr lang="es-ES" sz="3200" b="1" dirty="0" err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Eye</a:t>
            </a:r>
            <a:r>
              <a:rPr lang="es-E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</a:rPr>
              <a:t>-tracking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7991-067A-4423-9875-92798FCB6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392" y="1287262"/>
            <a:ext cx="6418556" cy="4889701"/>
          </a:xfrm>
        </p:spPr>
        <p:txBody>
          <a:bodyPr/>
          <a:lstStyle/>
          <a:p>
            <a:r>
              <a:rPr lang="es-ES" dirty="0"/>
              <a:t>Informe </a:t>
            </a:r>
            <a:r>
              <a:rPr lang="es-ES" dirty="0" err="1"/>
              <a:t>Tableau</a:t>
            </a:r>
            <a:endParaRPr lang="es-ES" dirty="0"/>
          </a:p>
          <a:p>
            <a:r>
              <a:rPr lang="es-ES" dirty="0"/>
              <a:t>Reglas UX</a:t>
            </a:r>
          </a:p>
          <a:p>
            <a:r>
              <a:rPr lang="es-ES" dirty="0"/>
              <a:t>Primera vez que ven el informe</a:t>
            </a:r>
          </a:p>
          <a:p>
            <a:r>
              <a:rPr lang="es-ES" dirty="0"/>
              <a:t>Parece existir una jerarquía de las cosas que la gente mira</a:t>
            </a:r>
          </a:p>
          <a:p>
            <a:pPr lvl="1"/>
            <a:r>
              <a:rPr lang="es-ES" dirty="0"/>
              <a:t>Números de gran tamaño</a:t>
            </a:r>
          </a:p>
          <a:p>
            <a:pPr lvl="1"/>
            <a:r>
              <a:rPr lang="es-ES" dirty="0"/>
              <a:t>La uso repetido de un mismo visual cansa</a:t>
            </a:r>
          </a:p>
          <a:p>
            <a:pPr lvl="1"/>
            <a:r>
              <a:rPr lang="es-ES" dirty="0" err="1"/>
              <a:t>Humans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humans</a:t>
            </a:r>
            <a:endParaRPr lang="es-ES" dirty="0"/>
          </a:p>
          <a:p>
            <a:pPr lvl="1"/>
            <a:r>
              <a:rPr lang="es-ES" dirty="0" err="1"/>
              <a:t>Contrast</a:t>
            </a: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5" name="Enregistrement d’écran 4">
            <a:hlinkClick r:id="" action="ppaction://media"/>
            <a:extLst>
              <a:ext uri="{FF2B5EF4-FFF2-40B4-BE49-F238E27FC236}">
                <a16:creationId xmlns:a16="http://schemas.microsoft.com/office/drawing/2014/main" id="{5D1E4BA9-F7BF-4D07-8344-F06A5D6F27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1696" y="1287262"/>
            <a:ext cx="7370273" cy="45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9C5B8DACF298B49A63BF868855740AA" ma:contentTypeVersion="10" ma:contentTypeDescription="Crear nuevo documento." ma:contentTypeScope="" ma:versionID="1c81bff1c68abe4400b9cdfccdda6bb1">
  <xsd:schema xmlns:xsd="http://www.w3.org/2001/XMLSchema" xmlns:xs="http://www.w3.org/2001/XMLSchema" xmlns:p="http://schemas.microsoft.com/office/2006/metadata/properties" xmlns:ns3="8c220646-6cac-4c9d-8f05-a0ea44ceed69" xmlns:ns4="b5bce9a8-0b0b-4e9e-bc04-0cb89404ac77" targetNamespace="http://schemas.microsoft.com/office/2006/metadata/properties" ma:root="true" ma:fieldsID="7909b7441c704371a1a3e4ac9bb041a6" ns3:_="" ns4:_="">
    <xsd:import namespace="8c220646-6cac-4c9d-8f05-a0ea44ceed69"/>
    <xsd:import namespace="b5bce9a8-0b0b-4e9e-bc04-0cb89404ac7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220646-6cac-4c9d-8f05-a0ea44ceed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bce9a8-0b0b-4e9e-bc04-0cb89404ac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4064C5-2CA9-41A1-978C-42C93EB1B8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220646-6cac-4c9d-8f05-a0ea44ceed69"/>
    <ds:schemaRef ds:uri="b5bce9a8-0b0b-4e9e-bc04-0cb89404a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D8D74A-93CE-4978-8C1D-A41EE94072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130215-149B-4B56-AAE8-EF1980B20BB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1608</TotalTime>
  <Words>577</Words>
  <Application>Microsoft Office PowerPoint</Application>
  <PresentationFormat>Widescreen</PresentationFormat>
  <Paragraphs>94</Paragraphs>
  <Slides>19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Lato</vt:lpstr>
      <vt:lpstr>Segoe UI</vt:lpstr>
      <vt:lpstr>Custom Design</vt:lpstr>
      <vt:lpstr>Buenas prácticas de visualización y de navegación</vt:lpstr>
      <vt:lpstr>Consultora Power BI en Capgemini Formadora Power BI en freelance </vt:lpstr>
      <vt:lpstr>PowerPoint Presentation</vt:lpstr>
      <vt:lpstr>Gracias a los Sponsors Más de 50 Regalos para los asistentes en el  Quiz el Jueves (20:30 CET)</vt:lpstr>
      <vt:lpstr>Agenda</vt:lpstr>
      <vt:lpstr>Reglas de UX aplicadas a Power BI</vt:lpstr>
      <vt:lpstr>Análisis del Eye-tracking</vt:lpstr>
      <vt:lpstr>Análisis del Eye-tracking</vt:lpstr>
      <vt:lpstr>Análisis del Eye-tracking</vt:lpstr>
      <vt:lpstr>Análisis del Eye-tracking</vt:lpstr>
      <vt:lpstr>Análisis del Eye-tracking</vt:lpstr>
      <vt:lpstr>Análisis del Eye-tracking - Escenario real</vt:lpstr>
      <vt:lpstr>Inspírate de hermosos cuadros de mando </vt:lpstr>
      <vt:lpstr>Inspírate de hermosos cuadros de mando </vt:lpstr>
      <vt:lpstr>Inspírate de hermosos cuadros de mando </vt:lpstr>
      <vt:lpstr>No cargar demasiado las páginas</vt:lpstr>
      <vt:lpstr>Importante</vt:lpstr>
      <vt:lpstr>Importante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Ruben Pertusa Lopez</dc:creator>
  <cp:lastModifiedBy>Mamodaly, Dhania</cp:lastModifiedBy>
  <cp:revision>55</cp:revision>
  <dcterms:created xsi:type="dcterms:W3CDTF">2020-11-22T18:18:29Z</dcterms:created>
  <dcterms:modified xsi:type="dcterms:W3CDTF">2020-11-24T18:15:11Z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0x010100C9C5B8DACF298B49A63BF868855740AA</vt:lpwstr>
  </property>
</Properties>
</file>